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2"/>
  </p:notesMasterIdLst>
  <p:sldIdLst>
    <p:sldId id="511" r:id="rId3"/>
    <p:sldId id="512" r:id="rId4"/>
    <p:sldId id="513" r:id="rId5"/>
    <p:sldId id="535" r:id="rId6"/>
    <p:sldId id="534" r:id="rId7"/>
    <p:sldId id="510" r:id="rId8"/>
    <p:sldId id="532" r:id="rId9"/>
    <p:sldId id="509" r:id="rId10"/>
    <p:sldId id="537" r:id="rId11"/>
    <p:sldId id="514" r:id="rId12"/>
    <p:sldId id="515" r:id="rId13"/>
    <p:sldId id="516" r:id="rId14"/>
    <p:sldId id="518" r:id="rId15"/>
    <p:sldId id="519" r:id="rId16"/>
    <p:sldId id="520" r:id="rId17"/>
    <p:sldId id="524" r:id="rId18"/>
    <p:sldId id="525" r:id="rId19"/>
    <p:sldId id="526" r:id="rId20"/>
    <p:sldId id="528" r:id="rId21"/>
    <p:sldId id="530" r:id="rId22"/>
    <p:sldId id="541" r:id="rId23"/>
    <p:sldId id="543" r:id="rId24"/>
    <p:sldId id="521" r:id="rId25"/>
    <p:sldId id="522" r:id="rId26"/>
    <p:sldId id="529" r:id="rId27"/>
    <p:sldId id="531" r:id="rId28"/>
    <p:sldId id="544" r:id="rId29"/>
    <p:sldId id="539" r:id="rId30"/>
    <p:sldId id="503" r:id="rId31"/>
  </p:sldIdLst>
  <p:sldSz cx="9144000" cy="5143500" type="screen16x9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0033"/>
    <a:srgbClr val="FBB99F"/>
    <a:srgbClr val="F7713B"/>
    <a:srgbClr val="FCCDBA"/>
    <a:srgbClr val="FBBCA3"/>
    <a:srgbClr val="9999FF"/>
    <a:srgbClr val="9966FF"/>
    <a:srgbClr val="66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9" autoAdjust="0"/>
    <p:restoredTop sz="96404" autoAdjust="0"/>
  </p:normalViewPr>
  <p:slideViewPr>
    <p:cSldViewPr>
      <p:cViewPr>
        <p:scale>
          <a:sx n="100" d="100"/>
          <a:sy n="100" d="100"/>
        </p:scale>
        <p:origin x="-876" y="-32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F261D7-6289-4163-9446-B75C2FA2E763}" type="datetimeFigureOut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113"/>
            <a:ext cx="5438775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4B1CE-E28E-4493-9075-3AF38FF4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31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F4B1CE-E28E-4493-9075-3AF38FF4F811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85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6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8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0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7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8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70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60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42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337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21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02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78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5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9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898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84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02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2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7857E-C07A-4EC7-9830-268490821527}" type="datetime1">
              <a:rPr lang="ru-RU"/>
              <a:pPr>
                <a:defRPr/>
              </a:pPr>
              <a:t>14.03.2023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8B9F50-2DD6-475E-B233-955B1E9A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55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84" indent="-3428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1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4"/>
            <a:ext cx="2133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E807857E-C07A-4EC7-9830-268490821527}" type="datetime1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14.03.2023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CC8B9F50-2DD6-475E-B233-955B1E9A29F0}" type="slidenum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5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#/document/70291362/entry/108787" TargetMode="External"/><Relationship Id="rId2" Type="http://schemas.openxmlformats.org/officeDocument/2006/relationships/hyperlink" Target="https://internet.garant.ru/#/document/70291362/entry/108786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#/document/70291362/entry/108787" TargetMode="External"/><Relationship Id="rId2" Type="http://schemas.openxmlformats.org/officeDocument/2006/relationships/hyperlink" Target="https://internet.garant.ru/#/document/70291362/entry/108786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suslugi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#/document/74626876/entry/1026" TargetMode="External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ravo.tatarstan.ru/oiv/min/mon/?npa_id=1148926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ravo.tatarstan.ru/oiv/min/mon/?npa_id=1130341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23" y="0"/>
            <a:ext cx="9175750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76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13" y="151464"/>
            <a:ext cx="1186235" cy="112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55576" y="1635646"/>
            <a:ext cx="7776864" cy="2431233"/>
          </a:xfrm>
          <a:prstGeom prst="rect">
            <a:avLst/>
          </a:prstGeom>
          <a:ln>
            <a:noFill/>
          </a:ln>
          <a:effectLst/>
        </p:spPr>
        <p:txBody>
          <a:bodyPr lIns="91410" tIns="45705" rIns="91410" bIns="45705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6" name="Picture 4" descr="Официальный брендбук Года педагога и наставника в Российской Федерации">
            <a:extLst>
              <a:ext uri="{FF2B5EF4-FFF2-40B4-BE49-F238E27FC236}">
                <a16:creationId xmlns:a16="http://schemas.microsoft.com/office/drawing/2014/main" xmlns="" id="{255BDB15-140E-47D2-B000-1FD9DDE9B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059" y="145821"/>
            <a:ext cx="1313199" cy="106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Оформление и обзор тематического стенда к Году Национальных культур и  традиций в Республике Татарстан 2023, Алексеевский район — дата и место  проведения, программа мероприятия.">
            <a:extLst>
              <a:ext uri="{FF2B5EF4-FFF2-40B4-BE49-F238E27FC236}">
                <a16:creationId xmlns:a16="http://schemas.microsoft.com/office/drawing/2014/main" xmlns="" id="{DF6A9DBC-1C17-40BC-85A5-4FD592AA2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531" y="145821"/>
            <a:ext cx="2142234" cy="107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2248585"/>
            <a:ext cx="68407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прием в общеобразовательные организации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54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7360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Федеральные НПА, регламентирующие прием в общеобразовательные организации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43973"/>
            <a:ext cx="540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Федеральный закон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от 29.12.2012 № 273-ФЗ «Об образовании в Российской Федерации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»; 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Федеральный закон от 17.02.2023 № 19-ФЗ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«Об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особенностях правового регулирования отношений в сферах образования и науки в связи с принятием в Российскую Федерацию Донецкой Народной Республики, Луганской Народной Республики, Запорожской области, Херсонской области и образованием в составе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РФ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новых субъектов - Донецкой Народной Республики, Луганской Народной Республики, Запорожской области, Херсонской области и о внесении изменений в отдельные законодательные акты Российской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Федерации»;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Порядок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приема детей на обучение по программам начального общего, основного общего и среднего общего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образования, утвержденный Приказом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Министерства просвещения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РФ от 02.09.2020 г.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№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458;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письмо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Министерства просвещения РФ от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24.02.2022 г. № 03-226 «О направлении методических рекомендаций по обеспечению прав на получение общего образования детей, прибывающих с территорий ДНР и ЛНР»;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письмо Министерства просвещения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РФ и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 Федеральной службы по надзору в сфере образования и науки от 3 ноября 2022 г.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№№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АБ-3389/10,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02-333 «Об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организации обучения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детей»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2054" t="22154" r="51786" b="40346"/>
          <a:stretch/>
        </p:blipFill>
        <p:spPr>
          <a:xfrm>
            <a:off x="5940152" y="2936799"/>
            <a:ext cx="3059832" cy="1784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1319586"/>
            <a:ext cx="3059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Основной принцип - общедоступность</a:t>
            </a:r>
          </a:p>
          <a:p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Обеспечить </a:t>
            </a:r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прием всех граждан,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которые имеют право на получение общего образования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67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4763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Федеральные НПА, регламентирующие прием в ОО: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основные изменения: ч.3.1 ст.67 Федерального закона № 273-ФЗ 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952390"/>
              </p:ext>
            </p:extLst>
          </p:nvPr>
        </p:nvGraphicFramePr>
        <p:xfrm>
          <a:off x="714491" y="987574"/>
          <a:ext cx="8249996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397">
                  <a:extLst>
                    <a:ext uri="{9D8B030D-6E8A-4147-A177-3AD203B41FA5}">
                      <a16:colId xmlns:a16="http://schemas.microsoft.com/office/drawing/2014/main" xmlns="" val="3578309640"/>
                    </a:ext>
                  </a:extLst>
                </a:gridCol>
                <a:gridCol w="5400599">
                  <a:extLst>
                    <a:ext uri="{9D8B030D-6E8A-4147-A177-3AD203B41FA5}">
                      <a16:colId xmlns:a16="http://schemas.microsoft.com/office/drawing/2014/main" xmlns="" val="965166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Устаревшая редакция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Действующая редакция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41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3.1. Ребенок имеет право преимущественного приема на обучение по основным общеобразовательным программам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2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дошкольного образования и начального общего образования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государственную или муниципальную образовательную организацию, в которой обучаются его полнородные и </a:t>
                      </a:r>
                      <a:r>
                        <a:rPr lang="ru-RU" sz="1200" b="0" i="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неполнородные</a:t>
                      </a:r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брат и (или) сестра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3.1. Ребенок, в том числе </a:t>
                      </a:r>
                      <a:r>
                        <a:rPr lang="ru-RU" sz="12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усыновленный (удочеренный) или находящийся под опекой или попечительством в семье, включая приемную семью либо в случаях, предусмотренных законами субъектов Российской Федерации, патронатную семью</a:t>
                      </a:r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имеет право преимущественного приема на обучение по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sng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основным общеобразовательным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программам в государственную или муниципальную образовательную организацию, в которой обучаются </a:t>
                      </a:r>
                      <a:r>
                        <a:rPr lang="ru-RU" sz="12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его брат и (или) сестра</a:t>
                      </a:r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полнородные и </a:t>
                      </a:r>
                      <a:r>
                        <a:rPr lang="ru-RU" sz="1200" b="0" i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неполнородные</a:t>
                      </a:r>
                      <a:r>
                        <a:rPr lang="ru-RU" sz="12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усыновленные (удочеренные), дети, опекунами (попечителями) которых являются родители (законные представители) этого ребенка, или дети, родителями (законными представителями) которых являются опекуны (попечители) этого ребенка, за исключением случаев,</a:t>
                      </a:r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предусмотренных</a:t>
                      </a:r>
                      <a:r>
                        <a:rPr lang="ru-RU" sz="1200" b="0" i="0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200" b="0" i="0" u="none" strike="noStrike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частями 5</a:t>
                      </a:r>
                      <a:r>
                        <a:rPr lang="ru-RU" sz="1200" b="0" i="0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2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  <a:r>
                        <a:rPr lang="ru-RU" sz="1200" b="0" i="0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200" b="0" i="0" u="none" strike="noStrike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6</a:t>
                      </a:r>
                      <a:r>
                        <a:rPr lang="ru-RU" sz="1200" b="0" i="0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2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настоящей статьи.</a:t>
                      </a:r>
                      <a:endParaRPr lang="ru-RU" sz="1200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2145049"/>
                  </a:ext>
                </a:extLst>
              </a:tr>
            </a:tbl>
          </a:graphicData>
        </a:graphic>
      </p:graphicFrame>
      <p:sp>
        <p:nvSpPr>
          <p:cNvPr id="5" name="Правая фигурная скобка 4"/>
          <p:cNvSpPr/>
          <p:nvPr/>
        </p:nvSpPr>
        <p:spPr>
          <a:xfrm rot="5400000">
            <a:off x="4710934" y="-68097"/>
            <a:ext cx="257109" cy="8177991"/>
          </a:xfrm>
          <a:prstGeom prst="rightBrace">
            <a:avLst>
              <a:gd name="adj1" fmla="val 37970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03648" y="4214504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C00000"/>
                </a:solidFill>
              </a:rPr>
              <a:t>категория заявителей, имеющих статус «преимущественное право»;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C00000"/>
                </a:solidFill>
              </a:rPr>
              <a:t>по любой общеобразовательной программе (не только начального);</a:t>
            </a:r>
            <a:endParaRPr lang="en-US" sz="1200" dirty="0" smtClean="0">
              <a:solidFill>
                <a:srgbClr val="C0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срок начала приемной кампании;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работа в ГИС (ЕПГУ)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Picture 2" descr="https://avtokluch-63.ru/image/catalog/exclamation_mark_PNG3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15" y="4230108"/>
            <a:ext cx="860761" cy="74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ая фигурная скобка 9"/>
          <p:cNvSpPr/>
          <p:nvPr/>
        </p:nvSpPr>
        <p:spPr>
          <a:xfrm>
            <a:off x="7164288" y="4149454"/>
            <a:ext cx="144016" cy="896048"/>
          </a:xfrm>
          <a:prstGeom prst="rightBrace">
            <a:avLst>
              <a:gd name="adj1" fmla="val 21561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306344" y="4406564"/>
            <a:ext cx="14612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(приказ №458)</a:t>
            </a:r>
          </a:p>
        </p:txBody>
      </p:sp>
    </p:spTree>
    <p:extLst>
      <p:ext uri="{BB962C8B-B14F-4D97-AF65-F5344CB8AC3E}">
        <p14:creationId xmlns:p14="http://schemas.microsoft.com/office/powerpoint/2010/main" val="1191010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4457" y="22111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Федеральные НПА, регламентирующие прием в ОО: </a:t>
            </a:r>
            <a:r>
              <a:rPr lang="ru-RU" sz="2000" b="1" dirty="0" smtClean="0">
                <a:solidFill>
                  <a:srgbClr val="C00000"/>
                </a:solidFill>
              </a:rPr>
              <a:t>основные изменения в Порядок приема (приказ №458)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406755"/>
              </p:ext>
            </p:extLst>
          </p:nvPr>
        </p:nvGraphicFramePr>
        <p:xfrm>
          <a:off x="614457" y="689446"/>
          <a:ext cx="8424936" cy="418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415">
                  <a:extLst>
                    <a:ext uri="{9D8B030D-6E8A-4147-A177-3AD203B41FA5}">
                      <a16:colId xmlns:a16="http://schemas.microsoft.com/office/drawing/2014/main" xmlns="" val="3578309640"/>
                    </a:ext>
                  </a:extLst>
                </a:gridCol>
                <a:gridCol w="5619521">
                  <a:extLst>
                    <a:ext uri="{9D8B030D-6E8A-4147-A177-3AD203B41FA5}">
                      <a16:colId xmlns:a16="http://schemas.microsoft.com/office/drawing/2014/main" xmlns="" val="965166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Устаревшая редакция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Действующая редакция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41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 Ребенок имеет право преимущественного приема на обучение по образовательным программам </a:t>
                      </a:r>
                    </a:p>
                    <a:p>
                      <a:r>
                        <a:rPr lang="ru-RU" sz="9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начального общего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образования в государственную или муниципальную образовательную организацию, в которой обучаются его полнородные и </a:t>
                      </a:r>
                      <a:r>
                        <a:rPr lang="ru-RU" sz="900" b="0" i="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неполнородные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брат и (или) сестра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 Ребенок,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том числе усыновленный (удочеренный) или находящийся под опекой или попечительством в семье, включая приемную семью либо в случаях, предусмотренных законами субъектов Российской Федерации, патронатную семью,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имеет прав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преимущественного приема на обучение по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9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основным общеобразовательным</a:t>
                      </a:r>
                      <a:r>
                        <a:rPr lang="ru-RU" sz="9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900" b="0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программам в государственную или муниципальную образовательную организацию, в которой обучаются его </a:t>
                      </a:r>
                      <a:r>
                        <a:rPr lang="ru-RU" sz="900" b="1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брат и (или) сестра </a:t>
                      </a:r>
                      <a:r>
                        <a:rPr lang="ru-RU" sz="900" b="0" i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(полнородные и </a:t>
                      </a:r>
                      <a:r>
                        <a:rPr lang="ru-RU" sz="900" b="0" i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неполнородные</a:t>
                      </a:r>
                      <a:r>
                        <a:rPr lang="ru-RU" sz="900" b="0" i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усыновленные (удочеренные), дети, опекунами (попечителями) которых являются родители (законные представители) этого ребенка, или дети, родителями (законными представителями) которых являются опекуны (попечители) этого ребенка, за исключением случаев, предусмотренных</a:t>
                      </a:r>
                      <a:r>
                        <a:rPr lang="ru-RU" sz="900" b="0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частями 5</a:t>
                      </a:r>
                      <a:r>
                        <a:rPr lang="ru-RU" sz="900" b="0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и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6 статьи 67</a:t>
                      </a:r>
                      <a:r>
                        <a:rPr lang="ru-RU" sz="900" b="0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900" b="0" i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Федерального закона (</a:t>
                      </a:r>
                      <a:r>
                        <a:rPr lang="ru-RU" sz="900" b="0" i="1" kern="1200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индив</a:t>
                      </a:r>
                      <a:r>
                        <a:rPr lang="ru-RU" sz="900" b="0" i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отбор)</a:t>
                      </a:r>
                      <a:endParaRPr lang="ru-RU" sz="9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214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 …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целью проведения организованного приема детей в первый класс размещают на своих информационном стенде и </a:t>
                      </a:r>
                      <a:r>
                        <a:rPr lang="ru-RU" sz="900" b="0" i="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официаль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-ном сайте в сети Интернет информацию…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 …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целью проведения организованного приема детей в первый класс размещают на своих информационном стенде и официальном сайте в сети Интернет, </a:t>
                      </a:r>
                      <a:r>
                        <a:rPr lang="ru-RU" sz="9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 также в федеральной государственной информационной системе</a:t>
                      </a:r>
                      <a:r>
                        <a:rPr lang="ru-RU" sz="900" b="1" i="0" kern="120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b="1" i="0" kern="120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«</a:t>
                      </a:r>
                      <a:r>
                        <a:rPr lang="ru-RU" sz="9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Единый портал</a:t>
                      </a:r>
                      <a:r>
                        <a:rPr lang="ru-RU" sz="9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государственных и муниципальных услуг (функций)» далее – ЕПГУ)</a:t>
                      </a:r>
                      <a:endParaRPr lang="ru-RU" sz="900"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412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 Прием заявлений … начинается 1 апреля текущего года… 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 Прием заявлений … начинается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9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позднее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апреля текущего года… 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9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рекомендуется локальными</a:t>
                      </a:r>
                      <a:r>
                        <a:rPr lang="ru-RU" sz="900" b="0" i="0" kern="120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НПА определить 30 марта</a:t>
                      </a:r>
                      <a:r>
                        <a:rPr lang="ru-RU" sz="9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9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1083445"/>
                  </a:ext>
                </a:extLst>
              </a:tr>
              <a:tr h="1244911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23. Исключен способ</a:t>
                      </a:r>
                      <a:r>
                        <a:rPr lang="ru-RU" sz="900" dirty="0" smtClean="0">
                          <a:latin typeface="+mn-lt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«</a:t>
                      </a:r>
                      <a:r>
                        <a:rPr lang="ru-RU" sz="9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посредством электронной почты общеобразовательной организации</a:t>
                      </a:r>
                      <a:r>
                        <a:rPr lang="ru-RU" sz="9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»</a:t>
                      </a:r>
                      <a:endParaRPr lang="ru-RU" sz="9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 …..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9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 </a:t>
                      </a:r>
                      <a:r>
                        <a:rPr lang="ru-RU" sz="9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электронной форме 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посредством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9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ЕПГУ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9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 </a:t>
                      </a:r>
                      <a:r>
                        <a:rPr lang="ru-RU" sz="9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электронной форме 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использованием функционала (сервисов) </a:t>
                      </a:r>
                      <a:r>
                        <a:rPr lang="ru-RU" sz="9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региональных государственных информационных систем 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субъектов РФ, созданных органами государственной власти субъектов Российской Федерации (при наличии), интегрированных с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ЕПГУ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9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через операторов почтовой связи общего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пользования заказным письмом с уведомлением о вручении;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9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лично в общеобразовательную организацию</a:t>
                      </a:r>
                      <a:r>
                        <a:rPr lang="ru-RU" sz="9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3859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3410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4457" y="22111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Федеральные</a:t>
            </a:r>
            <a:r>
              <a:rPr lang="ru-RU" b="1" dirty="0" smtClean="0">
                <a:solidFill>
                  <a:srgbClr val="002060"/>
                </a:solidFill>
              </a:rPr>
              <a:t> НПА, регламентирующие прием в ОО: </a:t>
            </a:r>
            <a:r>
              <a:rPr lang="ru-RU" b="1" dirty="0" smtClean="0">
                <a:solidFill>
                  <a:srgbClr val="C00000"/>
                </a:solidFill>
              </a:rPr>
              <a:t>основные изменения в Порядок приема (приказ №458)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323728"/>
              </p:ext>
            </p:extLst>
          </p:nvPr>
        </p:nvGraphicFramePr>
        <p:xfrm>
          <a:off x="620981" y="632231"/>
          <a:ext cx="8424936" cy="4511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xmlns="" val="3578309640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xmlns="" val="965166032"/>
                    </a:ext>
                  </a:extLst>
                </a:gridCol>
              </a:tblGrid>
              <a:tr h="61296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Устаревшая редакция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Действующая редакция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411711"/>
                  </a:ext>
                </a:extLst>
              </a:tr>
              <a:tr h="963234"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П.23 дополнен абзацем:</a:t>
                      </a:r>
                    </a:p>
                    <a:p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Информация о результатах рассмотрения заявления о приеме на обучение направляется на указанный в заявлении о приеме на обучение адрес (почтовый и (или) электронный) </a:t>
                      </a:r>
                      <a:r>
                        <a:rPr lang="ru-RU" sz="10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10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личный кабинет </a:t>
                      </a:r>
                      <a:r>
                        <a:rPr lang="ru-RU" sz="10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ЕПГУ</a:t>
                      </a:r>
                      <a:r>
                        <a:rPr lang="ru-RU" sz="10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(при условии завершения прохождения процедуры регистрации в единой системе идентификации и аутентификации при предоставлении согласия родителем(</a:t>
                      </a:r>
                      <a:r>
                        <a:rPr lang="ru-RU" sz="1000" b="0" i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ями</a:t>
                      </a:r>
                      <a:r>
                        <a:rPr lang="ru-RU" sz="10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(законным(</a:t>
                      </a:r>
                      <a:r>
                        <a:rPr lang="ru-RU" sz="1000" b="0" i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ыми</a:t>
                      </a:r>
                      <a:r>
                        <a:rPr lang="ru-RU" sz="10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представителем(</a:t>
                      </a:r>
                      <a:r>
                        <a:rPr lang="ru-RU" sz="1000" b="0" i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ями</a:t>
                      </a:r>
                      <a:r>
                        <a:rPr lang="ru-RU" sz="10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ребенка или поступающим).</a:t>
                      </a:r>
                      <a:endParaRPr lang="ru-RU" sz="1000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2145049"/>
                  </a:ext>
                </a:extLst>
              </a:tr>
              <a:tr h="1109178">
                <a:tc>
                  <a:txBody>
                    <a:bodyPr/>
                    <a:lstStyle/>
                    <a:p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 Не допускается требовать представления других документов в качестве основания для приема на обучение по основным общеобразовательным программам.</a:t>
                      </a:r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П.27 отредактирован и дополнен абзацем:</a:t>
                      </a:r>
                    </a:p>
                    <a:p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…, кроме предусмотренных 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пунктом 26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Порядка, …</a:t>
                      </a:r>
                    </a:p>
                    <a:p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подаче заявления о приеме на обучение в электронной форме посредством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ЕПГУ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допускается требовать копий или оригиналов документов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предусмотренных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пунктом 26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Порядка, </a:t>
                      </a:r>
                      <a:r>
                        <a:rPr lang="ru-RU" sz="10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исключением копий или оригиналов документов, подтверждающих внеочередное, первоочередное и преимущественное право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приема на обучение, или документов, подтверждение которых в электронном виде невозможно.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4122412"/>
                  </a:ext>
                </a:extLst>
              </a:tr>
              <a:tr h="1707109">
                <a:tc>
                  <a:txBody>
                    <a:bodyPr/>
                    <a:lstStyle/>
                    <a:p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 Факт приема заявления о приеме на обучение и перечень документов, представленных родителем(</a:t>
                      </a:r>
                      <a:r>
                        <a:rPr lang="ru-RU" sz="1000" b="0" i="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ями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(законным(</a:t>
                      </a:r>
                      <a:r>
                        <a:rPr lang="ru-RU" sz="1000" b="0" i="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ыми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представителем(</a:t>
                      </a:r>
                      <a:r>
                        <a:rPr lang="ru-RU" sz="1000" b="0" i="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ями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ребенка или поступающим, регистрируются в журнале приема заявлений о приеме на обучение в общеобразовательную организацию. После …</a:t>
                      </a:r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П.29 отредактирован и дополнен: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0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Уведомление о факте приема заявления направляется в личный кабинет на 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ЕПГУ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(при условии завершения прохождения процедуры регистрации в единой системе идентификации и аутентификации).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000" b="1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Журнал приема заявлений может вестись в том числе в электронном виде</a:t>
                      </a: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региональных государственных информационных системах субъектов Российской Федерации, созданных органами государственной власти субъектов Российской Федерации (при наличии).</a:t>
                      </a:r>
                    </a:p>
                    <a:p>
                      <a:pPr marL="171450" marR="0" lvl="0" indent="-17145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0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подаче заявления о приеме на обучение через операторов почтовой связи общего пользования или лично в общеобразовательную организацию после… ………..</a:t>
                      </a:r>
                      <a:r>
                        <a:rPr lang="ru-RU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выдается документ, заверенный подписью должностного лица………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ru-RU" sz="400" b="0" i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1083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472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99" y="213815"/>
            <a:ext cx="3255931" cy="47341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293" y="178874"/>
            <a:ext cx="3510247" cy="47691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0" y="3386805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 panose="02020603050405020304" pitchFamily="18" charset="0"/>
              </a:rPr>
              <a:t>Внесены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+mn-lt"/>
                <a:ea typeface="Times New Roman" panose="02020603050405020304" pitchFamily="18" charset="0"/>
              </a:rPr>
              <a:t>в изменения в Порядок организации индивидуального отбора обучающихся при приеме либо переводе в государственные и муниципальные образовательные организации Республики Татарстан для получения основного общего и среднего общего образования с углубленным изучением отдельных учебных предметов или для профильного обучения, утвержденный приказом Министерства образования и науки РТ от 27 февраля 2015 г. № под-1156/15</a:t>
            </a:r>
            <a:endParaRPr lang="ru-RU" sz="10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64023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u="sng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https://pravo.tatarstan.ru/oiv/min/mon/?npa_id=1148926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5807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Основные изменения </a:t>
            </a:r>
            <a:r>
              <a:rPr lang="ru-RU" b="1" dirty="0">
                <a:solidFill>
                  <a:srgbClr val="002060"/>
                </a:solidFill>
                <a:ea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Порядке </a:t>
            </a:r>
            <a:r>
              <a:rPr lang="ru-RU" b="1" dirty="0">
                <a:solidFill>
                  <a:srgbClr val="002060"/>
                </a:solidFill>
                <a:ea typeface="Times New Roman" panose="02020603050405020304" pitchFamily="18" charset="0"/>
              </a:rPr>
              <a:t>организации индивидуального отбора обучающихся </a:t>
            </a:r>
            <a:r>
              <a:rPr lang="ru-RU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(приказ </a:t>
            </a:r>
            <a:r>
              <a:rPr lang="ru-RU" b="1" dirty="0">
                <a:solidFill>
                  <a:srgbClr val="002060"/>
                </a:solidFill>
                <a:ea typeface="Times New Roman" panose="02020603050405020304" pitchFamily="18" charset="0"/>
              </a:rPr>
              <a:t>Министерства образования и науки РТ от </a:t>
            </a:r>
            <a:r>
              <a:rPr lang="ru-RU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27.02.2015 </a:t>
            </a:r>
            <a:r>
              <a:rPr lang="ru-RU" b="1" dirty="0">
                <a:solidFill>
                  <a:srgbClr val="002060"/>
                </a:solidFill>
                <a:ea typeface="Times New Roman" panose="02020603050405020304" pitchFamily="18" charset="0"/>
              </a:rPr>
              <a:t>г. № </a:t>
            </a:r>
            <a:r>
              <a:rPr lang="ru-RU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под-1156/15)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414789"/>
              </p:ext>
            </p:extLst>
          </p:nvPr>
        </p:nvGraphicFramePr>
        <p:xfrm>
          <a:off x="105222" y="845820"/>
          <a:ext cx="9036496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xmlns="" val="4032339384"/>
                    </a:ext>
                  </a:extLst>
                </a:gridCol>
                <a:gridCol w="4716016">
                  <a:extLst>
                    <a:ext uri="{9D8B030D-6E8A-4147-A177-3AD203B41FA5}">
                      <a16:colId xmlns:a16="http://schemas.microsoft.com/office/drawing/2014/main" xmlns="" val="3171849895"/>
                    </a:ext>
                  </a:extLst>
                </a:gridCol>
              </a:tblGrid>
              <a:tr h="16507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Старая</a:t>
                      </a:r>
                      <a:r>
                        <a:rPr lang="ru-RU" baseline="0" dirty="0" smtClean="0"/>
                        <a:t> редакция (24.03.2021)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Новая редакция (01.02.2023)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7585839"/>
                  </a:ext>
                </a:extLst>
              </a:tr>
              <a:tr h="691951">
                <a:tc>
                  <a:txBody>
                    <a:bodyPr/>
                    <a:lstStyle/>
                    <a:p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Информирование обучающихся, их родителей (законных представителей) о сроках, времени, месте подачи заявлений и процедуре индивидуального отбора осуществляется образовательной организацией через официальный сайт, ученические и родительские собрания, информационные стенды, средства массовой информации не позднее 30 дней до начала индивидуального отбора.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C00000"/>
                          </a:solidFill>
                        </a:rPr>
                        <a:t>Пункт 4 приказа дополнен абзацами:</a:t>
                      </a:r>
                    </a:p>
                    <a:p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Индивидуальный отбор проводится: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0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переводе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классы с углубленным изучением отдельных учебных предметов на новый учебный год </a:t>
                      </a:r>
                      <a:r>
                        <a:rPr lang="ru-RU" sz="10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пределах одной общеобразовательной организации 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0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период с 1 апреля по 15 июня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текущего учебного года;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0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переводе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классы с углубленным изучением отдельных учебных предметов на новый учебный год </a:t>
                      </a:r>
                      <a:r>
                        <a:rPr lang="ru-RU" sz="10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 одной общеобразовательной организации в другую общеобразовательную 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0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период с 1 апреля по 15 июля текущего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учебного года с последующим зачислением в принимающую общеобразовательную организацию с 1 сентября нового учебного года;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0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приеме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получения среднего общего образования в профильных класса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 -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период с 20 июня по 31 августа 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календарного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года с последующим зачислением в 10 класс принимающей общеобразовательной организации с 1 сентября нового учебного года.</a:t>
                      </a:r>
                    </a:p>
                    <a:p>
                      <a:r>
                        <a:rPr lang="ru-RU" sz="10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Срок рассмотрения заявления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 индивидуальном отборе </a:t>
                      </a:r>
                      <a:r>
                        <a:rPr lang="ru-RU" sz="10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должен превышать 30 дней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 дня подачи заявления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1659651"/>
                  </a:ext>
                </a:extLst>
              </a:tr>
              <a:tr h="165073">
                <a:tc>
                  <a:txBody>
                    <a:bodyPr/>
                    <a:lstStyle/>
                    <a:p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Критерии индивидуального отбора обучающихся устанавливаются ЛНА образовательной организации по согласованию с учредителем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C00000"/>
                          </a:solidFill>
                        </a:rPr>
                        <a:t>Пункт 8 приказа дополнен словами:</a:t>
                      </a:r>
                    </a:p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«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позднее чем за 40 рабочих дней до начала индивидуального отбора</a:t>
                      </a:r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»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0428465"/>
                  </a:ext>
                </a:extLst>
              </a:tr>
              <a:tr h="165073">
                <a:tc rowSpan="2">
                  <a:txBody>
                    <a:bodyPr/>
                    <a:lstStyle/>
                    <a:p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 О решении комиссии образовательная организация обязана проинформировать</a:t>
                      </a:r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0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родителя (законного представителя) </a:t>
                      </a:r>
                      <a:r>
                        <a:rPr lang="ru-RU" sz="1000" b="0" i="0" kern="120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обучающе-гося</a:t>
                      </a:r>
                      <a:r>
                        <a:rPr lang="ru-RU" sz="10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позднее чем через 3 рабочих дня после дня подписания протокола комиссией по соответствующему предмету или профилю.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C00000"/>
                          </a:solidFill>
                        </a:rPr>
                        <a:t>Пункт 14 приказа дополнен словами:</a:t>
                      </a:r>
                    </a:p>
                    <a:p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0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обучающихся, их родителей (законных представителей)»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5594681"/>
                  </a:ext>
                </a:extLst>
              </a:tr>
              <a:tr h="165073"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Пункт 28 приказа исключен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136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236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73600"/>
            <a:ext cx="5616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Обязательные документы, принимаемые ОМСУ в </a:t>
            </a:r>
            <a:r>
              <a:rPr lang="ru-RU" sz="2000" b="1" dirty="0">
                <a:solidFill>
                  <a:srgbClr val="002060"/>
                </a:solidFill>
              </a:rPr>
              <a:t>сфере 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059582"/>
            <a:ext cx="64087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порядок учета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детей, подлежащих обучению по образовательным программам дошкольного, начального общего, основного общего и среднего общего образования, 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Порядок выдачи разрешения на приём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детей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и получение начального общего образования в образовательных организациях по достижении детьми возраста шести лет и шести месяцев при отсутствии противопоказаний по состоянию здоровья, но не позже достижения ими возраста восьми лет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Административный регламент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предоставления муниципальной услуги «Прием заявлений о зачислении в образовательные организации, реализующие программы общего образования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закрепление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муниципальных образовательных организаций за конкретными территориями муниципального района,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городского округа</a:t>
            </a:r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7092280" y="1059582"/>
            <a:ext cx="288032" cy="1512168"/>
          </a:xfrm>
          <a:prstGeom prst="rightBrace">
            <a:avLst>
              <a:gd name="adj1" fmla="val 43834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329905" y="3362311"/>
            <a:ext cx="1512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PT Serif"/>
              </a:rPr>
              <a:t>Должен быть издан </a:t>
            </a:r>
            <a:r>
              <a:rPr lang="ru-RU" sz="1200" b="1" dirty="0">
                <a:solidFill>
                  <a:srgbClr val="C00000"/>
                </a:solidFill>
                <a:latin typeface="PT Serif"/>
              </a:rPr>
              <a:t>не позднее 15 марта </a:t>
            </a:r>
            <a:r>
              <a:rPr lang="ru-RU" sz="1200" b="1" dirty="0" err="1" smtClean="0">
                <a:solidFill>
                  <a:srgbClr val="C00000"/>
                </a:solidFill>
                <a:latin typeface="PT Serif"/>
              </a:rPr>
              <a:t>т.года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80312" y="1204122"/>
            <a:ext cx="1604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Документы постоянно действия в рамках действующего законодательст</a:t>
            </a:r>
            <a:r>
              <a:rPr lang="ru-RU" sz="1200" b="1" dirty="0" smtClean="0">
                <a:solidFill>
                  <a:srgbClr val="006600"/>
                </a:solidFill>
              </a:rPr>
              <a:t>ва</a:t>
            </a:r>
            <a:endParaRPr lang="ru-RU" sz="1200" b="1" dirty="0">
              <a:solidFill>
                <a:srgbClr val="0066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92280" y="2643865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PT Serif"/>
              </a:rPr>
              <a:t>Вносятся изменения в связи с изменениями в Приказе №458</a:t>
            </a:r>
            <a:endParaRPr lang="ru-RU" sz="1200" b="1" dirty="0">
              <a:solidFill>
                <a:srgbClr val="C00000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827584" y="4155926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углом вверх 18"/>
          <p:cNvSpPr/>
          <p:nvPr/>
        </p:nvSpPr>
        <p:spPr>
          <a:xfrm rot="5400000">
            <a:off x="843753" y="4299747"/>
            <a:ext cx="615734" cy="360040"/>
          </a:xfrm>
          <a:prstGeom prst="bentUpArrow">
            <a:avLst>
              <a:gd name="adj1" fmla="val 35241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475656" y="4359572"/>
            <a:ext cx="3959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Локальный акт общеобразовательной организации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65809" y="4298016"/>
            <a:ext cx="2376264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Прием заявлений с </a:t>
            </a:r>
            <a:r>
              <a:rPr lang="ru-RU" b="1" dirty="0" smtClean="0">
                <a:solidFill>
                  <a:schemeClr val="bg1"/>
                </a:solidFill>
              </a:rPr>
              <a:t>30.03.2023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2" name="Стрелка влево 21"/>
          <p:cNvSpPr/>
          <p:nvPr/>
        </p:nvSpPr>
        <p:spPr>
          <a:xfrm>
            <a:off x="5578808" y="4527649"/>
            <a:ext cx="648072" cy="3231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948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212976" y="147638"/>
            <a:ext cx="4823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Порядок выдачи разрешения на приём детей и получение начального общего образования в образовательных организациях по достижении детьми возраста шести лет и шести месяцев при отсутствии противопоказаний по состоянию здоровья, но не позже достижения ими возраста восьми </a:t>
            </a:r>
            <a:r>
              <a:rPr lang="ru-RU" sz="1600" b="1" dirty="0" smtClean="0">
                <a:solidFill>
                  <a:srgbClr val="002060"/>
                </a:solidFill>
              </a:rPr>
              <a:t>лет </a:t>
            </a:r>
            <a:r>
              <a:rPr lang="ru-RU" sz="1600" b="1" dirty="0" smtClean="0">
                <a:solidFill>
                  <a:srgbClr val="C00000"/>
                </a:solidFill>
              </a:rPr>
              <a:t>– для государственных ОУ, подведомственных </a:t>
            </a:r>
            <a:r>
              <a:rPr lang="ru-RU" sz="1600" b="1" dirty="0" err="1" smtClean="0">
                <a:solidFill>
                  <a:srgbClr val="C00000"/>
                </a:solidFill>
              </a:rPr>
              <a:t>МОиН</a:t>
            </a:r>
            <a:r>
              <a:rPr lang="ru-RU" sz="1600" b="1" dirty="0" smtClean="0">
                <a:solidFill>
                  <a:srgbClr val="C00000"/>
                </a:solidFill>
              </a:rPr>
              <a:t> РТ 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99" y="147638"/>
            <a:ext cx="3511416" cy="4978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732" y="2625031"/>
            <a:ext cx="3330236" cy="161680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20072" y="4083918"/>
            <a:ext cx="3222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4"/>
              </a:rPr>
              <a:t>https://pravo.tatarstan.ru/oiv/min/mon/?</a:t>
            </a:r>
            <a:r>
              <a:rPr lang="ru-RU" dirty="0" smtClean="0">
                <a:hlinkClick r:id="rId4"/>
              </a:rPr>
              <a:t>npa_id=1130341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506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807468" y="312738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Особенности приема в 1 класс</a:t>
            </a:r>
            <a:endParaRPr lang="ru-RU" sz="28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038563"/>
            <a:ext cx="8080449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6 лет 6 месяцев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(при отсутствии противопоказаний по состоянию здоровья, но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разрешение учредителя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73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65174" y="1466621"/>
            <a:ext cx="805529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основании рекомендаций ПМПК 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(в заключении определяется вид АООП)</a:t>
            </a:r>
            <a:endParaRPr lang="ru-RU" sz="2800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7695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2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61452"/>
            <a:ext cx="868362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sz="20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3325" y="684495"/>
            <a:ext cx="2451958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36900" y="682863"/>
            <a:ext cx="2664296" cy="93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30910" y="713957"/>
            <a:ext cx="238614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3325" y="2129940"/>
            <a:ext cx="2539190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образовательные организации, </a:t>
            </a:r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sz="16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следственного комитета</a:t>
            </a: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36901" y="2129940"/>
            <a:ext cx="2863292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 образовательные организации, в которых обучаются их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сестры,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(удочеренных)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находящихся под опекой или попечительством в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семье, включая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семьи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95562" y="2177862"/>
            <a:ext cx="2421497" cy="23864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военнослужащих 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СВО)</a:t>
            </a:r>
            <a:endParaRPr lang="ru-RU" sz="1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полиции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</a:p>
          <a:p>
            <a:pPr lvl="0" algn="ctr"/>
            <a:r>
              <a:rPr lang="ru-RU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716988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591722" y="1717665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638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563638"/>
            <a:ext cx="4176464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30.03. - 30.06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имеющих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право;</a:t>
            </a:r>
            <a:endParaRPr lang="ru-RU" sz="2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endParaRPr lang="ru-RU" sz="20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документов</a:t>
            </a:r>
            <a:endParaRPr lang="ru-RU" sz="32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chool51kem.ucoz.ru/1klass/priem_v_shkolu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2" b="6861"/>
          <a:stretch/>
        </p:blipFill>
        <p:spPr bwMode="auto">
          <a:xfrm>
            <a:off x="4945124" y="1563638"/>
            <a:ext cx="414960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497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263659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5545264" y="1997297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</a:t>
            </a:r>
            <a:r>
              <a:rPr lang="ru-RU" sz="1050" dirty="0" smtClean="0">
                <a:solidFill>
                  <a:schemeClr val="bg1"/>
                </a:solidFill>
              </a:rPr>
              <a:t>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264309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3594951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4293710"/>
            <a:ext cx="3118772" cy="487634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с использованием функционала (сервисов) </a:t>
            </a:r>
            <a:r>
              <a:rPr lang="ru-RU" sz="1050" dirty="0" smtClean="0">
                <a:solidFill>
                  <a:schemeClr val="bg1"/>
                </a:solidFill>
              </a:rPr>
              <a:t>ЕПГУ и региональных </a:t>
            </a:r>
            <a:r>
              <a:rPr lang="ru-RU" sz="1050" dirty="0">
                <a:solidFill>
                  <a:schemeClr val="bg1"/>
                </a:solidFill>
              </a:rPr>
              <a:t>государственных информационных систем субъектов </a:t>
            </a:r>
            <a:r>
              <a:rPr lang="ru-RU" sz="1050" dirty="0" smtClean="0">
                <a:solidFill>
                  <a:schemeClr val="bg1"/>
                </a:solidFill>
              </a:rPr>
              <a:t>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5" y="317569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3259557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1753" y="2954069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713006" y="625416"/>
            <a:ext cx="8280023" cy="798523"/>
            <a:chOff x="359016" y="1099947"/>
            <a:chExt cx="6237605" cy="899794"/>
          </a:xfrm>
        </p:grpSpPr>
        <p:sp>
          <p:nvSpPr>
            <p:cNvPr id="28" name="object 28"/>
            <p:cNvSpPr/>
            <p:nvPr/>
          </p:nvSpPr>
          <p:spPr>
            <a:xfrm>
              <a:off x="371716" y="1112647"/>
              <a:ext cx="6212205" cy="874394"/>
            </a:xfrm>
            <a:custGeom>
              <a:avLst/>
              <a:gdLst/>
              <a:ahLst/>
              <a:cxnLst/>
              <a:rect l="l" t="t" r="r" b="b"/>
              <a:pathLst>
                <a:path w="6212205" h="874394">
                  <a:moveTo>
                    <a:pt x="6125603" y="0"/>
                  </a:moveTo>
                  <a:lnTo>
                    <a:pt x="86385" y="0"/>
                  </a:lnTo>
                  <a:lnTo>
                    <a:pt x="52763" y="6798"/>
                  </a:lnTo>
                  <a:lnTo>
                    <a:pt x="25304" y="25336"/>
                  </a:lnTo>
                  <a:lnTo>
                    <a:pt x="6789" y="52828"/>
                  </a:lnTo>
                  <a:lnTo>
                    <a:pt x="0" y="86487"/>
                  </a:lnTo>
                  <a:lnTo>
                    <a:pt x="0" y="787653"/>
                  </a:lnTo>
                  <a:lnTo>
                    <a:pt x="6789" y="821312"/>
                  </a:lnTo>
                  <a:lnTo>
                    <a:pt x="25304" y="848804"/>
                  </a:lnTo>
                  <a:lnTo>
                    <a:pt x="52763" y="867342"/>
                  </a:lnTo>
                  <a:lnTo>
                    <a:pt x="86385" y="874140"/>
                  </a:lnTo>
                  <a:lnTo>
                    <a:pt x="6125603" y="874140"/>
                  </a:lnTo>
                  <a:lnTo>
                    <a:pt x="6159189" y="867342"/>
                  </a:lnTo>
                  <a:lnTo>
                    <a:pt x="6186643" y="848804"/>
                  </a:lnTo>
                  <a:lnTo>
                    <a:pt x="6205167" y="821312"/>
                  </a:lnTo>
                  <a:lnTo>
                    <a:pt x="6211963" y="787653"/>
                  </a:lnTo>
                  <a:lnTo>
                    <a:pt x="6211963" y="86487"/>
                  </a:lnTo>
                  <a:lnTo>
                    <a:pt x="6205167" y="52828"/>
                  </a:lnTo>
                  <a:lnTo>
                    <a:pt x="6186643" y="25336"/>
                  </a:lnTo>
                  <a:lnTo>
                    <a:pt x="6159189" y="6798"/>
                  </a:lnTo>
                  <a:lnTo>
                    <a:pt x="612560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1716" y="1112647"/>
              <a:ext cx="6212205" cy="874394"/>
            </a:xfrm>
            <a:custGeom>
              <a:avLst/>
              <a:gdLst/>
              <a:ahLst/>
              <a:cxnLst/>
              <a:rect l="l" t="t" r="r" b="b"/>
              <a:pathLst>
                <a:path w="6212205" h="874394">
                  <a:moveTo>
                    <a:pt x="0" y="86487"/>
                  </a:moveTo>
                  <a:lnTo>
                    <a:pt x="6789" y="52828"/>
                  </a:lnTo>
                  <a:lnTo>
                    <a:pt x="25304" y="25336"/>
                  </a:lnTo>
                  <a:lnTo>
                    <a:pt x="52763" y="6798"/>
                  </a:lnTo>
                  <a:lnTo>
                    <a:pt x="86385" y="0"/>
                  </a:lnTo>
                  <a:lnTo>
                    <a:pt x="6125603" y="0"/>
                  </a:lnTo>
                  <a:lnTo>
                    <a:pt x="6159189" y="6798"/>
                  </a:lnTo>
                  <a:lnTo>
                    <a:pt x="6186643" y="25336"/>
                  </a:lnTo>
                  <a:lnTo>
                    <a:pt x="6205167" y="52828"/>
                  </a:lnTo>
                  <a:lnTo>
                    <a:pt x="6211963" y="86487"/>
                  </a:lnTo>
                  <a:lnTo>
                    <a:pt x="6211963" y="787653"/>
                  </a:lnTo>
                  <a:lnTo>
                    <a:pt x="6205167" y="821312"/>
                  </a:lnTo>
                  <a:lnTo>
                    <a:pt x="6186643" y="848804"/>
                  </a:lnTo>
                  <a:lnTo>
                    <a:pt x="6159189" y="867342"/>
                  </a:lnTo>
                  <a:lnTo>
                    <a:pt x="6125603" y="874140"/>
                  </a:lnTo>
                  <a:lnTo>
                    <a:pt x="86385" y="874140"/>
                  </a:lnTo>
                  <a:lnTo>
                    <a:pt x="52763" y="867342"/>
                  </a:lnTo>
                  <a:lnTo>
                    <a:pt x="25304" y="848804"/>
                  </a:lnTo>
                  <a:lnTo>
                    <a:pt x="6789" y="821312"/>
                  </a:lnTo>
                  <a:lnTo>
                    <a:pt x="0" y="787653"/>
                  </a:lnTo>
                  <a:lnTo>
                    <a:pt x="0" y="86487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82575" y="760991"/>
            <a:ext cx="7911123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Приказ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Министерства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просвещения</a:t>
            </a:r>
            <a:r>
              <a:rPr sz="1200" spc="-15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Российской Федерации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 err="1">
                <a:solidFill>
                  <a:srgbClr val="FFFFFF"/>
                </a:solidFill>
                <a:latin typeface="+mn-lt"/>
                <a:cs typeface="Verdana"/>
              </a:rPr>
              <a:t>от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FFFFFF"/>
                </a:solidFill>
                <a:latin typeface="+mn-lt"/>
                <a:cs typeface="Verdana"/>
              </a:rPr>
              <a:t>02.09.2020</a:t>
            </a:r>
            <a:r>
              <a:rPr lang="ru-RU" sz="1200" spc="-4" dirty="0" smtClean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 smtClean="0">
                <a:solidFill>
                  <a:srgbClr val="FFFFFF"/>
                </a:solidFill>
                <a:latin typeface="+mn-lt"/>
                <a:cs typeface="Verdana"/>
              </a:rPr>
              <a:t>№</a:t>
            </a:r>
            <a:r>
              <a:rPr sz="1200" spc="4" dirty="0" smtClean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458</a:t>
            </a:r>
            <a:r>
              <a:rPr sz="1200" spc="-8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«Об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утверждении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порядка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приема на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обучение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FFFFFF"/>
                </a:solidFill>
                <a:latin typeface="+mn-lt"/>
                <a:cs typeface="Verdana"/>
              </a:rPr>
              <a:t>по</a:t>
            </a:r>
            <a:r>
              <a:rPr lang="ru-RU" sz="1200" spc="-4" dirty="0" smtClean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FFFFFF"/>
                </a:solidFill>
                <a:latin typeface="+mn-lt"/>
                <a:cs typeface="Verdana"/>
              </a:rPr>
              <a:t>образовательным</a:t>
            </a:r>
            <a:r>
              <a:rPr sz="1200" spc="19" dirty="0" smtClean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программам</a:t>
            </a:r>
            <a:r>
              <a:rPr sz="1200" spc="23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начального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общего,</a:t>
            </a:r>
            <a:r>
              <a:rPr sz="1200" spc="-8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основного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общего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 smtClean="0">
                <a:solidFill>
                  <a:srgbClr val="FFFFFF"/>
                </a:solidFill>
                <a:latin typeface="+mn-lt"/>
                <a:cs typeface="Verdana"/>
              </a:rPr>
              <a:t>и</a:t>
            </a:r>
            <a:r>
              <a:rPr lang="ru-RU" sz="1200" dirty="0" smtClean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FFFFFF"/>
                </a:solidFill>
                <a:latin typeface="+mn-lt"/>
                <a:cs typeface="Verdana"/>
              </a:rPr>
              <a:t>среднего</a:t>
            </a:r>
            <a:r>
              <a:rPr sz="1200" spc="-19" dirty="0" smtClean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общего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образования»</a:t>
            </a:r>
            <a:endParaRPr sz="1200" dirty="0">
              <a:latin typeface="+mn-lt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6182" y="1599818"/>
            <a:ext cx="4366736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Распоряжение Комитета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 образованию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31.03.2021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879-р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8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endParaRPr sz="900">
              <a:latin typeface="Verdana"/>
              <a:cs typeface="Verdana"/>
            </a:endParaRPr>
          </a:p>
          <a:p>
            <a:pPr marL="9525" marR="3810"/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регламента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организаций,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реализующих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 программы начального общего, основного общего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среднего общего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находящихся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ведении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исполнительных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органов государственной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власти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Санкт-Петербурга,</a:t>
            </a:r>
            <a:r>
              <a:rPr sz="900" spc="2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предоставлению </a:t>
            </a:r>
            <a:r>
              <a:rPr sz="900" spc="-3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услуги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зачислению</a:t>
            </a:r>
            <a:r>
              <a:rPr sz="900" spc="-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организации,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реализующие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 программы начального общего, основного общего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образования»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88488" y="2027609"/>
            <a:ext cx="3288506" cy="973931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774002" y="2161696"/>
            <a:ext cx="220075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350" dirty="0">
                <a:latin typeface="Verdana"/>
                <a:cs typeface="Verdana"/>
              </a:rPr>
              <a:t>Все</a:t>
            </a:r>
            <a:r>
              <a:rPr sz="1350" spc="-38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способы</a:t>
            </a:r>
            <a:endParaRPr sz="1350" dirty="0">
              <a:latin typeface="Verdana"/>
              <a:cs typeface="Verdana"/>
            </a:endParaRPr>
          </a:p>
          <a:p>
            <a:pPr marL="1429" algn="ctr"/>
            <a:r>
              <a:rPr sz="1350" spc="-4" dirty="0">
                <a:latin typeface="Verdana"/>
                <a:cs typeface="Verdana"/>
              </a:rPr>
              <a:t>предоставления</a:t>
            </a:r>
            <a:r>
              <a:rPr sz="1350" spc="-15" dirty="0">
                <a:latin typeface="Verdana"/>
                <a:cs typeface="Verdana"/>
              </a:rPr>
              <a:t> </a:t>
            </a:r>
            <a:r>
              <a:rPr sz="1350" dirty="0">
                <a:latin typeface="Verdana"/>
                <a:cs typeface="Verdana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350" spc="-4" dirty="0">
                <a:latin typeface="Verdana"/>
                <a:cs typeface="Verdana"/>
              </a:rPr>
              <a:t>заявителю</a:t>
            </a:r>
            <a:r>
              <a:rPr sz="1350" spc="-30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равнозначны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23174" y="3534442"/>
            <a:ext cx="2856071" cy="551974"/>
          </a:xfrm>
          <a:custGeom>
            <a:avLst/>
            <a:gdLst/>
            <a:ahLst/>
            <a:cxnLst/>
            <a:rect l="l" t="t" r="r" b="b"/>
            <a:pathLst>
              <a:path w="3808095" h="735964">
                <a:moveTo>
                  <a:pt x="0" y="367919"/>
                </a:moveTo>
                <a:lnTo>
                  <a:pt x="12808" y="325011"/>
                </a:lnTo>
                <a:lnTo>
                  <a:pt x="50281" y="283557"/>
                </a:lnTo>
                <a:lnTo>
                  <a:pt x="88260" y="256865"/>
                </a:lnTo>
                <a:lnTo>
                  <a:pt x="136143" y="231024"/>
                </a:lnTo>
                <a:lnTo>
                  <a:pt x="193507" y="206115"/>
                </a:lnTo>
                <a:lnTo>
                  <a:pt x="259928" y="182221"/>
                </a:lnTo>
                <a:lnTo>
                  <a:pt x="296402" y="170680"/>
                </a:lnTo>
                <a:lnTo>
                  <a:pt x="334983" y="159423"/>
                </a:lnTo>
                <a:lnTo>
                  <a:pt x="375616" y="148460"/>
                </a:lnTo>
                <a:lnTo>
                  <a:pt x="418249" y="137802"/>
                </a:lnTo>
                <a:lnTo>
                  <a:pt x="462828" y="127459"/>
                </a:lnTo>
                <a:lnTo>
                  <a:pt x="509302" y="117441"/>
                </a:lnTo>
                <a:lnTo>
                  <a:pt x="557617" y="107759"/>
                </a:lnTo>
                <a:lnTo>
                  <a:pt x="607720" y="98422"/>
                </a:lnTo>
                <a:lnTo>
                  <a:pt x="659558" y="89441"/>
                </a:lnTo>
                <a:lnTo>
                  <a:pt x="713079" y="80826"/>
                </a:lnTo>
                <a:lnTo>
                  <a:pt x="768229" y="72587"/>
                </a:lnTo>
                <a:lnTo>
                  <a:pt x="824955" y="64735"/>
                </a:lnTo>
                <a:lnTo>
                  <a:pt x="883206" y="57279"/>
                </a:lnTo>
                <a:lnTo>
                  <a:pt x="942927" y="50230"/>
                </a:lnTo>
                <a:lnTo>
                  <a:pt x="1004065" y="43599"/>
                </a:lnTo>
                <a:lnTo>
                  <a:pt x="1066569" y="37395"/>
                </a:lnTo>
                <a:lnTo>
                  <a:pt x="1130385" y="31628"/>
                </a:lnTo>
                <a:lnTo>
                  <a:pt x="1195460" y="26309"/>
                </a:lnTo>
                <a:lnTo>
                  <a:pt x="1261741" y="21448"/>
                </a:lnTo>
                <a:lnTo>
                  <a:pt x="1329175" y="17056"/>
                </a:lnTo>
                <a:lnTo>
                  <a:pt x="1397709" y="13142"/>
                </a:lnTo>
                <a:lnTo>
                  <a:pt x="1467292" y="9716"/>
                </a:lnTo>
                <a:lnTo>
                  <a:pt x="1537868" y="6790"/>
                </a:lnTo>
                <a:lnTo>
                  <a:pt x="1609387" y="4373"/>
                </a:lnTo>
                <a:lnTo>
                  <a:pt x="1681794" y="2475"/>
                </a:lnTo>
                <a:lnTo>
                  <a:pt x="1755037" y="1106"/>
                </a:lnTo>
                <a:lnTo>
                  <a:pt x="1829063" y="278"/>
                </a:lnTo>
                <a:lnTo>
                  <a:pt x="1903818" y="0"/>
                </a:lnTo>
                <a:lnTo>
                  <a:pt x="1978573" y="278"/>
                </a:lnTo>
                <a:lnTo>
                  <a:pt x="2052599" y="1106"/>
                </a:lnTo>
                <a:lnTo>
                  <a:pt x="2125841" y="2475"/>
                </a:lnTo>
                <a:lnTo>
                  <a:pt x="2198248" y="4373"/>
                </a:lnTo>
                <a:lnTo>
                  <a:pt x="2269766" y="6790"/>
                </a:lnTo>
                <a:lnTo>
                  <a:pt x="2340343" y="9716"/>
                </a:lnTo>
                <a:lnTo>
                  <a:pt x="2409926" y="13142"/>
                </a:lnTo>
                <a:lnTo>
                  <a:pt x="2478461" y="17056"/>
                </a:lnTo>
                <a:lnTo>
                  <a:pt x="2545896" y="21448"/>
                </a:lnTo>
                <a:lnTo>
                  <a:pt x="2612177" y="26309"/>
                </a:lnTo>
                <a:lnTo>
                  <a:pt x="2677253" y="31628"/>
                </a:lnTo>
                <a:lnTo>
                  <a:pt x="2741070" y="37395"/>
                </a:lnTo>
                <a:lnTo>
                  <a:pt x="2803575" y="43599"/>
                </a:lnTo>
                <a:lnTo>
                  <a:pt x="2864715" y="50230"/>
                </a:lnTo>
                <a:lnTo>
                  <a:pt x="2924437" y="57279"/>
                </a:lnTo>
                <a:lnTo>
                  <a:pt x="2982688" y="64735"/>
                </a:lnTo>
                <a:lnTo>
                  <a:pt x="3039416" y="72587"/>
                </a:lnTo>
                <a:lnTo>
                  <a:pt x="3094568" y="80826"/>
                </a:lnTo>
                <a:lnTo>
                  <a:pt x="3148090" y="89441"/>
                </a:lnTo>
                <a:lnTo>
                  <a:pt x="3199930" y="98422"/>
                </a:lnTo>
                <a:lnTo>
                  <a:pt x="3250034" y="107759"/>
                </a:lnTo>
                <a:lnTo>
                  <a:pt x="3298351" y="117441"/>
                </a:lnTo>
                <a:lnTo>
                  <a:pt x="3344826" y="127459"/>
                </a:lnTo>
                <a:lnTo>
                  <a:pt x="3389407" y="137802"/>
                </a:lnTo>
                <a:lnTo>
                  <a:pt x="3432042" y="148460"/>
                </a:lnTo>
                <a:lnTo>
                  <a:pt x="3472676" y="159423"/>
                </a:lnTo>
                <a:lnTo>
                  <a:pt x="3511258" y="170680"/>
                </a:lnTo>
                <a:lnTo>
                  <a:pt x="3547735" y="182221"/>
                </a:lnTo>
                <a:lnTo>
                  <a:pt x="3614159" y="206115"/>
                </a:lnTo>
                <a:lnTo>
                  <a:pt x="3671525" y="231024"/>
                </a:lnTo>
                <a:lnTo>
                  <a:pt x="3719410" y="256865"/>
                </a:lnTo>
                <a:lnTo>
                  <a:pt x="3757391" y="283557"/>
                </a:lnTo>
                <a:lnTo>
                  <a:pt x="3785045" y="311018"/>
                </a:lnTo>
                <a:lnTo>
                  <a:pt x="3806235" y="353471"/>
                </a:lnTo>
                <a:lnTo>
                  <a:pt x="3807675" y="367919"/>
                </a:lnTo>
                <a:lnTo>
                  <a:pt x="3806235" y="382364"/>
                </a:lnTo>
                <a:lnTo>
                  <a:pt x="3785045" y="424813"/>
                </a:lnTo>
                <a:lnTo>
                  <a:pt x="3757391" y="452270"/>
                </a:lnTo>
                <a:lnTo>
                  <a:pt x="3719410" y="478959"/>
                </a:lnTo>
                <a:lnTo>
                  <a:pt x="3671525" y="504797"/>
                </a:lnTo>
                <a:lnTo>
                  <a:pt x="3614159" y="529703"/>
                </a:lnTo>
                <a:lnTo>
                  <a:pt x="3547735" y="553595"/>
                </a:lnTo>
                <a:lnTo>
                  <a:pt x="3511258" y="565135"/>
                </a:lnTo>
                <a:lnTo>
                  <a:pt x="3472676" y="576391"/>
                </a:lnTo>
                <a:lnTo>
                  <a:pt x="3432042" y="587352"/>
                </a:lnTo>
                <a:lnTo>
                  <a:pt x="3389407" y="598009"/>
                </a:lnTo>
                <a:lnTo>
                  <a:pt x="3344826" y="608351"/>
                </a:lnTo>
                <a:lnTo>
                  <a:pt x="3298351" y="618368"/>
                </a:lnTo>
                <a:lnTo>
                  <a:pt x="3250034" y="628049"/>
                </a:lnTo>
                <a:lnTo>
                  <a:pt x="3199930" y="637385"/>
                </a:lnTo>
                <a:lnTo>
                  <a:pt x="3148090" y="646366"/>
                </a:lnTo>
                <a:lnTo>
                  <a:pt x="3094568" y="654980"/>
                </a:lnTo>
                <a:lnTo>
                  <a:pt x="3039416" y="663218"/>
                </a:lnTo>
                <a:lnTo>
                  <a:pt x="2982688" y="671070"/>
                </a:lnTo>
                <a:lnTo>
                  <a:pt x="2924437" y="678525"/>
                </a:lnTo>
                <a:lnTo>
                  <a:pt x="2864715" y="685573"/>
                </a:lnTo>
                <a:lnTo>
                  <a:pt x="2803575" y="692204"/>
                </a:lnTo>
                <a:lnTo>
                  <a:pt x="2741070" y="698407"/>
                </a:lnTo>
                <a:lnTo>
                  <a:pt x="2677253" y="704174"/>
                </a:lnTo>
                <a:lnTo>
                  <a:pt x="2612177" y="709492"/>
                </a:lnTo>
                <a:lnTo>
                  <a:pt x="2545896" y="714352"/>
                </a:lnTo>
                <a:lnTo>
                  <a:pt x="2478461" y="718745"/>
                </a:lnTo>
                <a:lnTo>
                  <a:pt x="2409926" y="722658"/>
                </a:lnTo>
                <a:lnTo>
                  <a:pt x="2340343" y="726083"/>
                </a:lnTo>
                <a:lnTo>
                  <a:pt x="2269766" y="729010"/>
                </a:lnTo>
                <a:lnTo>
                  <a:pt x="2198248" y="731427"/>
                </a:lnTo>
                <a:lnTo>
                  <a:pt x="2125841" y="733324"/>
                </a:lnTo>
                <a:lnTo>
                  <a:pt x="2052599" y="734693"/>
                </a:lnTo>
                <a:lnTo>
                  <a:pt x="1978573" y="735521"/>
                </a:lnTo>
                <a:lnTo>
                  <a:pt x="1903818" y="735799"/>
                </a:lnTo>
                <a:lnTo>
                  <a:pt x="1829063" y="735521"/>
                </a:lnTo>
                <a:lnTo>
                  <a:pt x="1755037" y="734693"/>
                </a:lnTo>
                <a:lnTo>
                  <a:pt x="1681794" y="733324"/>
                </a:lnTo>
                <a:lnTo>
                  <a:pt x="1609387" y="731427"/>
                </a:lnTo>
                <a:lnTo>
                  <a:pt x="1537868" y="729010"/>
                </a:lnTo>
                <a:lnTo>
                  <a:pt x="1467292" y="726083"/>
                </a:lnTo>
                <a:lnTo>
                  <a:pt x="1397709" y="722658"/>
                </a:lnTo>
                <a:lnTo>
                  <a:pt x="1329175" y="718745"/>
                </a:lnTo>
                <a:lnTo>
                  <a:pt x="1261741" y="714352"/>
                </a:lnTo>
                <a:lnTo>
                  <a:pt x="1195460" y="709492"/>
                </a:lnTo>
                <a:lnTo>
                  <a:pt x="1130385" y="704174"/>
                </a:lnTo>
                <a:lnTo>
                  <a:pt x="1066569" y="698407"/>
                </a:lnTo>
                <a:lnTo>
                  <a:pt x="1004065" y="692204"/>
                </a:lnTo>
                <a:lnTo>
                  <a:pt x="942927" y="685573"/>
                </a:lnTo>
                <a:lnTo>
                  <a:pt x="883206" y="678525"/>
                </a:lnTo>
                <a:lnTo>
                  <a:pt x="824955" y="671070"/>
                </a:lnTo>
                <a:lnTo>
                  <a:pt x="768229" y="663218"/>
                </a:lnTo>
                <a:lnTo>
                  <a:pt x="713079" y="654980"/>
                </a:lnTo>
                <a:lnTo>
                  <a:pt x="659558" y="646366"/>
                </a:lnTo>
                <a:lnTo>
                  <a:pt x="607720" y="637385"/>
                </a:lnTo>
                <a:lnTo>
                  <a:pt x="557617" y="628049"/>
                </a:lnTo>
                <a:lnTo>
                  <a:pt x="509302" y="618368"/>
                </a:lnTo>
                <a:lnTo>
                  <a:pt x="462828" y="608351"/>
                </a:lnTo>
                <a:lnTo>
                  <a:pt x="418249" y="598009"/>
                </a:lnTo>
                <a:lnTo>
                  <a:pt x="375616" y="587352"/>
                </a:lnTo>
                <a:lnTo>
                  <a:pt x="334983" y="576391"/>
                </a:lnTo>
                <a:lnTo>
                  <a:pt x="296402" y="565135"/>
                </a:lnTo>
                <a:lnTo>
                  <a:pt x="259928" y="553595"/>
                </a:lnTo>
                <a:lnTo>
                  <a:pt x="193507" y="529703"/>
                </a:lnTo>
                <a:lnTo>
                  <a:pt x="136143" y="504797"/>
                </a:lnTo>
                <a:lnTo>
                  <a:pt x="88260" y="478959"/>
                </a:lnTo>
                <a:lnTo>
                  <a:pt x="50281" y="452270"/>
                </a:lnTo>
                <a:lnTo>
                  <a:pt x="22629" y="424813"/>
                </a:lnTo>
                <a:lnTo>
                  <a:pt x="1440" y="382364"/>
                </a:lnTo>
                <a:lnTo>
                  <a:pt x="0" y="36791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494700" y="3638178"/>
            <a:ext cx="1883569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71450">
              <a:spcBef>
                <a:spcPts val="75"/>
              </a:spcBef>
            </a:pPr>
            <a:r>
              <a:rPr sz="1050" dirty="0">
                <a:latin typeface="Verdana"/>
                <a:cs typeface="Verdana"/>
              </a:rPr>
              <a:t>Каждый способ </a:t>
            </a:r>
            <a:r>
              <a:rPr sz="1050" spc="-4" dirty="0">
                <a:latin typeface="Verdana"/>
                <a:cs typeface="Verdana"/>
              </a:rPr>
              <a:t>имеет </a:t>
            </a:r>
            <a:r>
              <a:rPr sz="1050" dirty="0">
                <a:latin typeface="Verdana"/>
                <a:cs typeface="Verdana"/>
              </a:rPr>
              <a:t> свои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«плюсы»</a:t>
            </a:r>
            <a:r>
              <a:rPr sz="1050" spc="-49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и</a:t>
            </a:r>
            <a:r>
              <a:rPr sz="1050" spc="-19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«минусы»</a:t>
            </a:r>
          </a:p>
        </p:txBody>
      </p:sp>
      <p:grpSp>
        <p:nvGrpSpPr>
          <p:cNvPr id="36" name="object 36"/>
          <p:cNvGrpSpPr/>
          <p:nvPr/>
        </p:nvGrpSpPr>
        <p:grpSpPr>
          <a:xfrm>
            <a:off x="7972139" y="2478785"/>
            <a:ext cx="1030605" cy="517208"/>
            <a:chOff x="10629518" y="3305047"/>
            <a:chExt cx="1374140" cy="689610"/>
          </a:xfrm>
        </p:grpSpPr>
        <p:sp>
          <p:nvSpPr>
            <p:cNvPr id="37" name="object 37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078819" y="2536888"/>
            <a:ext cx="818674" cy="39097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825" dirty="0" smtClean="0">
                <a:latin typeface="Verdana"/>
                <a:cs typeface="Verdana"/>
              </a:rPr>
              <a:t>О</a:t>
            </a:r>
            <a:r>
              <a:rPr lang="ru-RU" sz="825" dirty="0" smtClean="0">
                <a:latin typeface="Verdana"/>
                <a:cs typeface="Verdana"/>
              </a:rPr>
              <a:t>О </a:t>
            </a:r>
            <a:endParaRPr sz="825" dirty="0">
              <a:latin typeface="Verdana"/>
              <a:cs typeface="Verdana"/>
            </a:endParaRPr>
          </a:p>
          <a:p>
            <a:pPr marL="9525" marR="3810" algn="ctr"/>
            <a:r>
              <a:rPr sz="825" spc="-8" dirty="0" err="1" smtClean="0">
                <a:latin typeface="Verdana"/>
                <a:cs typeface="Verdana"/>
              </a:rPr>
              <a:t>у</a:t>
            </a:r>
            <a:r>
              <a:rPr sz="825" spc="-4" dirty="0" err="1" smtClean="0">
                <a:latin typeface="Verdana"/>
                <a:cs typeface="Verdana"/>
              </a:rPr>
              <a:t>ста</a:t>
            </a:r>
            <a:r>
              <a:rPr sz="825" dirty="0" err="1" smtClean="0">
                <a:latin typeface="Verdana"/>
                <a:cs typeface="Verdana"/>
              </a:rPr>
              <a:t>н</a:t>
            </a:r>
            <a:r>
              <a:rPr sz="825" spc="-4" dirty="0" err="1" smtClean="0">
                <a:latin typeface="Verdana"/>
                <a:cs typeface="Verdana"/>
              </a:rPr>
              <a:t>а</a:t>
            </a:r>
            <a:r>
              <a:rPr sz="825" dirty="0" err="1" smtClean="0">
                <a:latin typeface="Verdana"/>
                <a:cs typeface="Verdana"/>
              </a:rPr>
              <a:t>вли</a:t>
            </a:r>
            <a:r>
              <a:rPr sz="825" spc="4" dirty="0" err="1" smtClean="0">
                <a:latin typeface="Verdana"/>
                <a:cs typeface="Verdana"/>
              </a:rPr>
              <a:t>в</a:t>
            </a:r>
            <a:r>
              <a:rPr sz="825" spc="-4" dirty="0" err="1" smtClean="0">
                <a:latin typeface="Verdana"/>
                <a:cs typeface="Verdana"/>
              </a:rPr>
              <a:t>а</a:t>
            </a:r>
            <a:r>
              <a:rPr sz="825" dirty="0" err="1" smtClean="0">
                <a:latin typeface="Verdana"/>
                <a:cs typeface="Verdana"/>
              </a:rPr>
              <a:t>ет</a:t>
            </a:r>
            <a:r>
              <a:rPr sz="825" dirty="0" smtClean="0">
                <a:latin typeface="Verdana"/>
                <a:cs typeface="Verdana"/>
              </a:rPr>
              <a:t>  </a:t>
            </a:r>
            <a:r>
              <a:rPr sz="825" spc="-4" dirty="0">
                <a:latin typeface="Verdana"/>
                <a:cs typeface="Verdana"/>
              </a:rPr>
              <a:t>график</a:t>
            </a:r>
            <a:endParaRPr sz="825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396865" y="1554289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548217" y="1592008"/>
            <a:ext cx="329326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Начало</a:t>
            </a:r>
            <a:r>
              <a:rPr sz="1200" spc="-8" dirty="0">
                <a:solidFill>
                  <a:srgbClr val="FF0000"/>
                </a:solidFill>
                <a:latin typeface="Verdana"/>
                <a:cs typeface="Verdana"/>
              </a:rPr>
              <a:t> приема</a:t>
            </a:r>
            <a:r>
              <a:rPr sz="1200" spc="4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заявлений</a:t>
            </a:r>
            <a:r>
              <a:rPr sz="1200" spc="11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–</a:t>
            </a:r>
            <a:r>
              <a:rPr sz="1200" spc="-11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FF0000"/>
                </a:solidFill>
                <a:latin typeface="Verdana"/>
                <a:cs typeface="Verdana"/>
              </a:rPr>
              <a:t>30</a:t>
            </a:r>
            <a:r>
              <a:rPr sz="1200" b="1" spc="-4" dirty="0" smtClean="0">
                <a:solidFill>
                  <a:srgbClr val="FF0000"/>
                </a:solidFill>
                <a:latin typeface="Verdana"/>
                <a:cs typeface="Verdana"/>
              </a:rPr>
              <a:t>.0</a:t>
            </a:r>
            <a:r>
              <a:rPr lang="ru-RU" sz="1200" b="1" spc="-4" dirty="0" smtClean="0">
                <a:solidFill>
                  <a:srgbClr val="FF0000"/>
                </a:solidFill>
                <a:latin typeface="Verdana"/>
                <a:cs typeface="Verdana"/>
              </a:rPr>
              <a:t>3</a:t>
            </a:r>
            <a:r>
              <a:rPr sz="1200" b="1" spc="-4" dirty="0" smtClean="0">
                <a:solidFill>
                  <a:srgbClr val="FF0000"/>
                </a:solidFill>
                <a:latin typeface="Verdana"/>
                <a:cs typeface="Verdana"/>
              </a:rPr>
              <a:t>.202</a:t>
            </a:r>
            <a:r>
              <a:rPr lang="ru-RU" sz="1200" b="1" spc="-4" dirty="0" smtClean="0">
                <a:solidFill>
                  <a:srgbClr val="FF0000"/>
                </a:solidFill>
                <a:latin typeface="Verdana"/>
                <a:cs typeface="Verdana"/>
              </a:rPr>
              <a:t>3</a:t>
            </a:r>
            <a:endParaRPr sz="1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09899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097" y="267494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629097" y="699542"/>
            <a:ext cx="8407399" cy="407274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9073">
              <a:spcBef>
                <a:spcPts val="851"/>
              </a:spcBef>
            </a:pPr>
            <a:r>
              <a:rPr sz="1200" b="1" spc="-8" dirty="0" err="1" smtClean="0">
                <a:solidFill>
                  <a:srgbClr val="001F5F"/>
                </a:solidFill>
                <a:latin typeface="+mn-lt"/>
                <a:cs typeface="Verdana"/>
              </a:rPr>
              <a:t>Исчерпывающий</a:t>
            </a:r>
            <a:r>
              <a:rPr sz="1200" b="1" spc="26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перечень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согласно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001F5F"/>
                </a:solidFill>
                <a:latin typeface="+mn-lt"/>
                <a:cs typeface="Verdana"/>
              </a:rPr>
              <a:t>Порядку 458</a:t>
            </a:r>
            <a:r>
              <a:rPr sz="1200" b="1" spc="-4" dirty="0" smtClean="0">
                <a:solidFill>
                  <a:srgbClr val="001F5F"/>
                </a:solidFill>
                <a:latin typeface="+mn-lt"/>
                <a:cs typeface="Verdana"/>
              </a:rPr>
              <a:t>:</a:t>
            </a:r>
            <a:endParaRPr sz="1200" dirty="0">
              <a:latin typeface="+mn-lt"/>
              <a:cs typeface="Verdana"/>
            </a:endParaRPr>
          </a:p>
          <a:p>
            <a:pPr>
              <a:spcBef>
                <a:spcPts val="30"/>
              </a:spcBef>
            </a:pPr>
            <a:endParaRPr sz="1200" dirty="0">
              <a:latin typeface="+mn-lt"/>
              <a:cs typeface="Verdana"/>
            </a:endParaRPr>
          </a:p>
          <a:p>
            <a:pPr marL="199073" marR="346710"/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b="1" spc="1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зачисления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на следующий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учебный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год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заявителем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представляются</a:t>
            </a:r>
            <a:r>
              <a:rPr sz="1200" b="1" spc="4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копии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следующих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документов: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форме</a:t>
            </a:r>
            <a:r>
              <a:rPr lang="ru-RU" sz="1200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, установленной образовательной организацией</a:t>
            </a:r>
            <a:r>
              <a:rPr sz="1200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;</a:t>
            </a:r>
            <a:endParaRPr sz="1200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рождении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полнородных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неполнородных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брата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(или)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сестры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образовательным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программам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начального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общего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образования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государственную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41" dirty="0" smtClean="0">
                <a:solidFill>
                  <a:srgbClr val="001F5F"/>
                </a:solidFill>
                <a:latin typeface="+mn-lt"/>
                <a:cs typeface="Verdana"/>
              </a:rPr>
              <a:t>или муниципальную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образовательную</a:t>
            </a:r>
            <a:r>
              <a:rPr sz="1200" spc="26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организацию,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которой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обучаются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его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брат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(или)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сестра);</a:t>
            </a:r>
            <a:endParaRPr sz="1200" dirty="0">
              <a:latin typeface="+mn-lt"/>
              <a:cs typeface="Verdana"/>
            </a:endParaRPr>
          </a:p>
          <a:p>
            <a:pPr marL="328613" marR="381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справка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оформления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 smtClean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проживающего</a:t>
            </a:r>
            <a:r>
              <a:rPr sz="1200" spc="30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территории,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внеочередного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приема</a:t>
            </a:r>
            <a:r>
              <a:rPr sz="1200" spc="-8" dirty="0" smtClean="0">
                <a:solidFill>
                  <a:srgbClr val="001F5F"/>
                </a:solidFill>
                <a:latin typeface="+mn-lt"/>
                <a:cs typeface="Verdana"/>
              </a:rPr>
              <a:t>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документ,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lang="ru-RU" sz="1200" spc="-4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государственные</a:t>
            </a:r>
            <a:r>
              <a:rPr sz="1200" spc="4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(справку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200" spc="5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органа,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решение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суда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т.д.);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200" spc="11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наличии)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26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200" b="1" spc="19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200" b="1" spc="-334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b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b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b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при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200" i="1" spc="3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2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2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200" i="1" spc="23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200" i="1" spc="37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26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200" i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i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лет)</a:t>
            </a:r>
            <a:endParaRPr sz="1200" i="1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25469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65175" y="38688"/>
            <a:ext cx="5832648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0407" y="850460"/>
            <a:ext cx="8279705" cy="345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 о регистрации по месту жительства или пребывания</a:t>
            </a:r>
            <a:r>
              <a:rPr lang="ru-RU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Предоставляется исключительно МВД!</a:t>
            </a:r>
            <a:r>
              <a:rPr lang="en-US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или справка о приеме документов для оформления регистрации по месту жительства.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1400" i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1400" i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Важно!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п.5 раздела 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III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протокола заседания Правительственной комиссии по проведению административной реформы от 01.11.2016 №143 из нормативных актов РТ исключены требования о предоставлении выписок из домовых книг, справок о составе семьи и иных документов, содержащих сведения о лицах, проживающих совместно заявителем, и родственных связей между данными лицами и заявителем. </a:t>
            </a:r>
          </a:p>
        </p:txBody>
      </p:sp>
    </p:spTree>
    <p:extLst>
      <p:ext uri="{BB962C8B-B14F-4D97-AF65-F5344CB8AC3E}">
        <p14:creationId xmlns:p14="http://schemas.microsoft.com/office/powerpoint/2010/main" val="1067641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60337"/>
            <a:ext cx="583264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059582"/>
            <a:ext cx="79208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усыновленных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удочеренных)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или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находящихся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под опекой или попечительством в семье, включая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приемные семьи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 </a:t>
            </a:r>
            <a:endParaRPr lang="ru-RU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07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39552" y="32749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Регистрация документов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75606"/>
            <a:ext cx="792088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заявлений.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документов.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2673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</a:t>
            </a:r>
            <a:r>
              <a:rPr lang="ru-RU" sz="24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решения о зачислении ребенка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6" y="1003836"/>
            <a:ext cx="827970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в течение 3 рабочих дней после завершения приема документов (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1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 5 июля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). 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в течение 5 рабочих дней после подачи заявления и пакета документов.</a:t>
            </a:r>
          </a:p>
          <a:p>
            <a:r>
              <a:rPr lang="ru-RU" sz="800" b="1" dirty="0">
                <a:latin typeface="+mn-lt"/>
                <a:cs typeface="Times New Roman" panose="02020603050405020304" pitchFamily="18" charset="0"/>
              </a:rPr>
              <a:t> </a:t>
            </a:r>
            <a:endParaRPr lang="ru-RU" sz="8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</a:t>
            </a:r>
            <a:r>
              <a:rPr lang="ru-RU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Приказы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информационном стенде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 день их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издания.</a:t>
            </a:r>
            <a:endParaRPr lang="ru-RU" b="1" dirty="0" smtClean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ОО.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endParaRPr lang="ru-RU" sz="8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Отказ в приеме – только при отсутствии свободных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мест.</a:t>
            </a:r>
            <a:endParaRPr lang="ru-RU" b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022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65500" y="312738"/>
            <a:ext cx="8279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Информация</a:t>
            </a: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стенде и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официальном </a:t>
            </a: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сайте в сети Интернет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 </a:t>
            </a:r>
            <a:endParaRPr lang="ru-RU" sz="20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1056479"/>
            <a:ext cx="7190876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количестве мест в первых классах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позднее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календарных дней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момента издания распорядительного акта о закреплении школы за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микрорайоном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наличии свободных мест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первых классах для приема детей, не проживающих на закрепленной территории, не позднее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июля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заявления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распорядительный акт о закреплении школы за микрорайоном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акт  о порядке приема  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контактный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 ответственного по приему 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рафик очного приема.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документов для ознакомления! </a:t>
            </a:r>
            <a:r>
              <a:rPr lang="ru-RU" sz="1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(устав, лицензия, аккредитация,  НПА)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7695640" y="1131590"/>
            <a:ext cx="260736" cy="1656184"/>
          </a:xfrm>
          <a:prstGeom prst="rightBrace">
            <a:avLst>
              <a:gd name="adj1" fmla="val 21561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984385" y="1508179"/>
            <a:ext cx="1060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Должна быть размещена и на ЕПГУ</a:t>
            </a:r>
            <a:endParaRPr lang="ru-RU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40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Справочник для ЕПГУ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3"/>
          <a:srcRect l="2726" t="23374" r="5558" b="7925"/>
          <a:stretch/>
        </p:blipFill>
        <p:spPr bwMode="auto">
          <a:xfrm>
            <a:off x="860115" y="1048370"/>
            <a:ext cx="8055285" cy="4043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2051720" y="1502693"/>
            <a:ext cx="72008" cy="178913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128714" y="1502693"/>
            <a:ext cx="5395614" cy="18002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187624" y="3363838"/>
            <a:ext cx="1728192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C00000"/>
                </a:solidFill>
              </a:rPr>
              <a:t>Количество мест для приема  на 2023-2024 уч. год</a:t>
            </a:r>
            <a:endParaRPr lang="ru-RU" sz="1100" dirty="0">
              <a:solidFill>
                <a:srgbClr val="C00000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2771800" y="1546076"/>
            <a:ext cx="2736304" cy="210579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5580112" y="1484412"/>
            <a:ext cx="847911" cy="2167458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5639861" y="1393676"/>
            <a:ext cx="2223863" cy="225819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4775765" y="3678857"/>
            <a:ext cx="1728192" cy="4660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C00000"/>
                </a:solidFill>
              </a:rPr>
              <a:t>Количество свободных мест на 2023-2024 </a:t>
            </a:r>
            <a:r>
              <a:rPr lang="ru-RU" sz="1100" dirty="0" err="1" smtClean="0">
                <a:solidFill>
                  <a:srgbClr val="C00000"/>
                </a:solidFill>
              </a:rPr>
              <a:t>уч</a:t>
            </a:r>
            <a:r>
              <a:rPr lang="ru-RU" sz="1100" dirty="0" smtClean="0">
                <a:solidFill>
                  <a:srgbClr val="C00000"/>
                </a:solidFill>
              </a:rPr>
              <a:t> год</a:t>
            </a:r>
            <a:endParaRPr lang="ru-RU" sz="1100" dirty="0">
              <a:solidFill>
                <a:srgbClr val="C0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413992" y="4483064"/>
            <a:ext cx="7272808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Изменения в справочнике и загрузка в ЕПГУ 2 раза: до 10 марта и до 1 июля</a:t>
            </a:r>
            <a:endParaRPr lang="ru-RU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711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11510"/>
            <a:ext cx="8136904" cy="4312461"/>
          </a:xfrm>
          <a:prstGeom prst="rect">
            <a:avLst/>
          </a:prstGeom>
        </p:spPr>
      </p:pic>
      <p:sp>
        <p:nvSpPr>
          <p:cNvPr id="3" name="object 44"/>
          <p:cNvSpPr/>
          <p:nvPr/>
        </p:nvSpPr>
        <p:spPr>
          <a:xfrm>
            <a:off x="5382488" y="4217393"/>
            <a:ext cx="3582000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Начало приема 30 марта в 8.00 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 rot="2280000">
            <a:off x="5094457" y="3807854"/>
            <a:ext cx="576064" cy="20138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328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pic>
        <p:nvPicPr>
          <p:cNvPr id="1028" name="Picture 4" descr="http://www.eduportal44.ru/Nerehta/Rosinka/PublishingImages/DocLib9/Forms/AllItems/bezymjannyj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840" y="393648"/>
            <a:ext cx="3747120" cy="209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135" y="2931790"/>
            <a:ext cx="828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7. Правила приема в конкретную общеобразовательную организацию на обучение по основным общеобразовательным программам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части, не урегулированной законодательством об образовании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устанавливаются общеобразовательной организацией самостоятельно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135" y="1131590"/>
            <a:ext cx="4320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часть </a:t>
            </a:r>
            <a:r>
              <a:rPr lang="ru-RU" sz="1600" b="1" u="sng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9 статьи </a:t>
            </a:r>
            <a:r>
              <a:rPr lang="ru-RU" sz="1600" b="1" u="sng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55</a:t>
            </a:r>
            <a:r>
              <a:rPr lang="ru-RU" sz="1600" b="1" i="1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закона от 29 декабря 2012 г.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№ 273-ФЗ «Об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образовании в Российской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Федерации», его обязательность также определена часть 2 статьи 30 и пунктом 8 части 3 статьи 28 ФЗ-273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135" y="4083918"/>
            <a:ext cx="8175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+mn-lt"/>
              </a:rPr>
              <a:t>Важно помнить! Часть 4 статьи 30 273-ФЗ: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нормы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локальных нормативных актов,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принятые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с нарушением установленного порядка, не применяются и подлежат отмене образовательной организацией.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1259632" y="2680255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>
            <a:off x="4067944" y="3795886"/>
            <a:ext cx="360040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27583" y="361889"/>
            <a:ext cx="4248031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Локальный акт ОО</a:t>
            </a:r>
            <a:endParaRPr lang="ru-RU" sz="24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011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00664" y="88186"/>
            <a:ext cx="47354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Образец заявления . Утверждается Локальным актом ОО!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5209" y="4078586"/>
            <a:ext cx="4442033" cy="8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в общем заявлении прописали выбор родного языка, то отдельное заявление не нужно.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932413"/>
            <a:ext cx="3004857" cy="3857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2" y="124070"/>
            <a:ext cx="2586526" cy="373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56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05694" y="209301"/>
            <a:ext cx="7618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Личное дело обучающегося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819488"/>
            <a:ext cx="48245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п.32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На каждого ребенка или поступающего, принятого в общеобразовательное учреждение,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формируется личное дело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, в котором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хранятся заявление о приеме на обучение и все предоставленные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родителями (законными представителями) ребенка или поступающим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документы (копии документов).  </a:t>
            </a:r>
          </a:p>
          <a:p>
            <a:pPr indent="361950" algn="just"/>
            <a:endParaRPr lang="ru-RU" sz="1600" b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indent="361950"/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Дату создания </a:t>
            </a:r>
            <a:r>
              <a:rPr lang="ru-RU" sz="16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личного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дела надо прописать в локальном акте ОО. Это, </a:t>
            </a:r>
            <a:r>
              <a:rPr lang="ru-RU" sz="1600" i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например,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может соответствовать </a:t>
            </a:r>
            <a:r>
              <a:rPr lang="ru-RU" sz="16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дате приказа о комплектовании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классов,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т.е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личное дело формируется по факту комплектования класса. </a:t>
            </a:r>
            <a:endParaRPr lang="ru-RU" sz="16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get-zen_doc/1874110/pub_5e6fea01375fb21d4170271c_5e9a40c31ea568533df0a4f5/scale_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7" r="-1"/>
          <a:stretch/>
        </p:blipFill>
        <p:spPr bwMode="auto">
          <a:xfrm>
            <a:off x="905694" y="872330"/>
            <a:ext cx="2901205" cy="40157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044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320840"/>
            <a:ext cx="7911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Прием в 10 класс</a:t>
            </a:r>
            <a:endParaRPr lang="ru-RU" sz="28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6007" y="844060"/>
            <a:ext cx="73448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Перечень документов: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Заявление поступающего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Аттестат об основном общем образовании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Поступающие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ОВЗ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, достигшие возраста 18 лет, принимаются на обучение по адаптированной образовательной программе  только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согласия самих поступающих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(п.13)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Способы подачи заявления: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ЕПГУ,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региональный портал,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через почту,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лично.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4905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59757"/>
            <a:ext cx="6211253" cy="625171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lang="ru-RU" sz="2000" spc="-4" dirty="0" smtClean="0">
                <a:solidFill>
                  <a:srgbClr val="001F5F"/>
                </a:solidFill>
              </a:rPr>
              <a:t>Перевод в другие образовательные организации </a:t>
            </a:r>
            <a:endParaRPr sz="2000" dirty="0"/>
          </a:p>
        </p:txBody>
      </p:sp>
      <p:sp>
        <p:nvSpPr>
          <p:cNvPr id="3" name="object 3"/>
          <p:cNvSpPr/>
          <p:nvPr/>
        </p:nvSpPr>
        <p:spPr>
          <a:xfrm>
            <a:off x="5426416" y="824010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algn="ctr"/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ЕПГУ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</a:t>
            </a:r>
            <a:r>
              <a:rPr lang="ru-RU" sz="1050" dirty="0" smtClean="0">
                <a:solidFill>
                  <a:schemeClr val="bg1"/>
                </a:solidFill>
              </a:rPr>
              <a:t>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83051" y="1868697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Почта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45265" y="4293710"/>
            <a:ext cx="3118772" cy="487634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с использованием функционала (сервисов) </a:t>
            </a:r>
            <a:r>
              <a:rPr lang="ru-RU" sz="1050" dirty="0" smtClean="0">
                <a:solidFill>
                  <a:schemeClr val="bg1"/>
                </a:solidFill>
              </a:rPr>
              <a:t>ЕПГУ и региональных </a:t>
            </a:r>
            <a:r>
              <a:rPr lang="ru-RU" sz="1050" dirty="0">
                <a:solidFill>
                  <a:schemeClr val="bg1"/>
                </a:solidFill>
              </a:rPr>
              <a:t>государственных информационных систем субъектов </a:t>
            </a:r>
            <a:r>
              <a:rPr lang="ru-RU" sz="1050" dirty="0" smtClean="0">
                <a:solidFill>
                  <a:schemeClr val="bg1"/>
                </a:solidFill>
              </a:rPr>
              <a:t>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36903" y="2147124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pPr algn="ctr"/>
              <a:endParaRPr lang="ru-RU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Лично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4068597" y="1552373"/>
            <a:ext cx="2057602" cy="1268472"/>
            <a:chOff x="5828792" y="3526408"/>
            <a:chExt cx="2400300" cy="1186180"/>
          </a:xfrm>
        </p:grpSpPr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35330" y="3197028"/>
            <a:ext cx="4004514" cy="80983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Распоряжение Комитета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 образованию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31.03.2021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879-р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8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endParaRPr sz="900" dirty="0">
              <a:latin typeface="Verdana"/>
              <a:cs typeface="Verdana"/>
            </a:endParaRPr>
          </a:p>
          <a:p>
            <a:pPr marL="9525" marR="3810"/>
            <a:r>
              <a:rPr lang="ru-RU" sz="1600" dirty="0" smtClean="0">
                <a:solidFill>
                  <a:srgbClr val="C00000"/>
                </a:solidFill>
              </a:rPr>
              <a:t>! </a:t>
            </a:r>
            <a:r>
              <a:rPr lang="ru-RU" sz="1600" dirty="0">
                <a:solidFill>
                  <a:srgbClr val="C00000"/>
                </a:solidFill>
              </a:rPr>
              <a:t>Контроль обработки </a:t>
            </a:r>
            <a:r>
              <a:rPr lang="ru-RU" sz="1600" dirty="0" smtClean="0">
                <a:solidFill>
                  <a:srgbClr val="C00000"/>
                </a:solidFill>
              </a:rPr>
              <a:t>заявлений.</a:t>
            </a:r>
            <a:r>
              <a:rPr sz="900" spc="-4" dirty="0" smtClean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900" spc="4" dirty="0" smtClean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реализующие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 программы начального общего, основного общего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образования»</a:t>
            </a:r>
            <a:endParaRPr sz="900" dirty="0">
              <a:latin typeface="Verdana"/>
              <a:cs typeface="Verdana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115616" y="843558"/>
            <a:ext cx="266429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Способы подачи заявления</a:t>
            </a:r>
            <a:endParaRPr lang="ru-RU" dirty="0"/>
          </a:p>
        </p:txBody>
      </p:sp>
      <p:sp>
        <p:nvSpPr>
          <p:cNvPr id="25" name="Стрелка вправо 24"/>
          <p:cNvSpPr/>
          <p:nvPr/>
        </p:nvSpPr>
        <p:spPr>
          <a:xfrm>
            <a:off x="4068597" y="1061111"/>
            <a:ext cx="863443" cy="2144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633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Перевод в другую ОО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ЕПГУ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Лично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! Контроль обработки заявлений.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21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3" y="1491630"/>
            <a:ext cx="8604448" cy="2100720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914355">
              <a:spcAft>
                <a:spcPts val="0"/>
              </a:spcAft>
            </a:pPr>
            <a:r>
              <a:rPr lang="ru-RU" sz="4400" b="1" dirty="0">
                <a:solidFill>
                  <a:srgbClr val="002060"/>
                </a:solidFill>
              </a:rPr>
              <a:t>Спасибо за внимание!</a:t>
            </a:r>
          </a:p>
          <a:p>
            <a:pPr algn="ctr" defTabSz="914355">
              <a:spcAft>
                <a:spcPts val="0"/>
              </a:spcAft>
            </a:pPr>
            <a:endParaRPr lang="ru-RU" sz="4400" b="1" dirty="0">
              <a:solidFill>
                <a:srgbClr val="002060"/>
              </a:solidFill>
            </a:endParaRPr>
          </a:p>
          <a:p>
            <a:pPr algn="ctr" defTabSz="914355">
              <a:spcAft>
                <a:spcPts val="0"/>
              </a:spcAft>
            </a:pPr>
            <a:r>
              <a:rPr lang="ru-RU" sz="4400" b="1" dirty="0">
                <a:solidFill>
                  <a:srgbClr val="002060"/>
                </a:solidFill>
              </a:rPr>
              <a:t>Игътибарыгыз өчен рәхмәт!</a:t>
            </a:r>
          </a:p>
        </p:txBody>
      </p:sp>
    </p:spTree>
    <p:extLst>
      <p:ext uri="{BB962C8B-B14F-4D97-AF65-F5344CB8AC3E}">
        <p14:creationId xmlns:p14="http://schemas.microsoft.com/office/powerpoint/2010/main" val="4017235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10230</TotalTime>
  <Words>2372</Words>
  <Application>Microsoft Office PowerPoint</Application>
  <PresentationFormat>Экран (16:9)</PresentationFormat>
  <Paragraphs>247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 В ПЕРВЫЕ КЛАССЫ ОБРАЗОВАТЕЛЬНЫХ УЧРЕЖДЕНИЙ</vt:lpstr>
      <vt:lpstr>ПРИЕМ В ПЕРВЫЕ КЛАССЫ ОБРАЗОВАТЕЛЬНЫХ УЧРЕЖДЕНИЙ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Справочник для ЕПГУ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Перевод в другие образовательные организации </vt:lpstr>
      <vt:lpstr>Перевод в другую ОО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DIR</cp:lastModifiedBy>
  <cp:revision>1070</cp:revision>
  <cp:lastPrinted>2022-02-21T16:46:07Z</cp:lastPrinted>
  <dcterms:created xsi:type="dcterms:W3CDTF">2015-10-13T08:15:21Z</dcterms:created>
  <dcterms:modified xsi:type="dcterms:W3CDTF">2023-03-14T09:34:44Z</dcterms:modified>
</cp:coreProperties>
</file>